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8" r:id="rId8"/>
    <p:sldId id="261" r:id="rId9"/>
    <p:sldId id="262" r:id="rId10"/>
    <p:sldId id="263" r:id="rId11"/>
    <p:sldId id="266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64" autoAdjust="0"/>
  </p:normalViewPr>
  <p:slideViewPr>
    <p:cSldViewPr>
      <p:cViewPr varScale="1">
        <p:scale>
          <a:sx n="62" d="100"/>
          <a:sy n="62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D6063CC-1404-45A9-B76F-DD253AA683B9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ak-to-ent.net/" TargetMode="External"/><Relationship Id="rId2" Type="http://schemas.openxmlformats.org/officeDocument/2006/relationships/hyperlink" Target="http://www.kazpravda.k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857364"/>
            <a:ext cx="8458200" cy="1470025"/>
          </a:xfrm>
        </p:spPr>
        <p:txBody>
          <a:bodyPr>
            <a:normAutofit/>
          </a:bodyPr>
          <a:lstStyle/>
          <a:p>
            <a:r>
              <a:rPr lang="ru-RU" dirty="0"/>
              <a:t> Содержание и основные ценности «</a:t>
            </a:r>
            <a:r>
              <a:rPr lang="ru-RU" dirty="0" err="1"/>
              <a:t>Мәнгілік </a:t>
            </a:r>
            <a:r>
              <a:rPr lang="ru-RU" dirty="0"/>
              <a:t>ел»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71942"/>
            <a:ext cx="9144000" cy="2786058"/>
          </a:xfrm>
        </p:spPr>
        <p:txBody>
          <a:bodyPr>
            <a:noAutofit/>
          </a:bodyPr>
          <a:lstStyle/>
          <a:p>
            <a:pPr algn="r"/>
            <a:endParaRPr lang="ru-RU" sz="1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428604"/>
            <a:ext cx="91440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066800"/>
          </a:xfrm>
        </p:spPr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r>
              <a:rPr lang="ru-RU" dirty="0" smtClean="0"/>
              <a:t>1) Послание</a:t>
            </a:r>
          </a:p>
          <a:p>
            <a:r>
              <a:rPr lang="ru-RU" dirty="0" smtClean="0"/>
              <a:t>2) Принципы</a:t>
            </a:r>
          </a:p>
          <a:p>
            <a:r>
              <a:rPr lang="ru-RU" dirty="0" smtClean="0"/>
              <a:t>3) Национальная идея</a:t>
            </a:r>
          </a:p>
          <a:p>
            <a:r>
              <a:rPr lang="ru-RU" dirty="0" smtClean="0"/>
              <a:t>4) Семь основ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0" y="428604"/>
            <a:ext cx="9144000" cy="37862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Жизнь народа прирастает с каждым следующим его поколением.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Поэтому нет мечты выше, чем мечта о Вечности Народа.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Мәңгілік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Ел – это идея, которая открывает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завтрашний день, выражает веру в будущее, это символ необратимой и прочной стабильности..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."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 выступления Н.А. Назарбаева на торжественном собрании, посвященном Дню Независимости Республики Казахстан.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 декабря 2014 года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600_ce455e911cc94fef5152a8a439efa3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8" y="3238490"/>
            <a:ext cx="4572012" cy="36195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250033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В Послании народу Казахстана 17 января 2014 «Казахстанский путь - 2050: Единая цель, единые интересы, единое будущее» Глава государства Нурсултан Назарбаев изложил и обосновал совершенно новую концепцию в отечественной истории - «</a:t>
            </a:r>
            <a:r>
              <a:rPr lang="ru-RU" sz="2000" dirty="0" err="1" smtClean="0"/>
              <a:t>Мәңгілік </a:t>
            </a:r>
            <a:r>
              <a:rPr lang="ru-RU" sz="2000" dirty="0" smtClean="0"/>
              <a:t>Ел». По сути, это национальная идея и государственная идеология нашего государства, которая базируется не только на многовековой мечте нашего народа, но и на конкретных результатах развития Казахстана за годы независимости. </a:t>
            </a:r>
            <a:endParaRPr lang="ru-RU" sz="2000" dirty="0"/>
          </a:p>
        </p:txBody>
      </p:sp>
      <p:pic>
        <p:nvPicPr>
          <p:cNvPr id="4" name="Рисунок 3" descr="201612061215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2786058"/>
            <a:ext cx="5643602" cy="3931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714752"/>
            <a:ext cx="9144000" cy="293122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Многие задают вопрос, почему именно на данном этапе развития нашей страны стала необходимой четко сформулированная национальная идея? </a:t>
            </a:r>
            <a:br>
              <a:rPr lang="ru-RU" sz="2000" dirty="0" smtClean="0"/>
            </a:br>
            <a:r>
              <a:rPr lang="ru-RU" sz="2000" dirty="0" smtClean="0"/>
              <a:t>- Дело в том, что в условиях глобализации от интегрирующей роли национальной идеи во многом зависит конкурентоспособность </a:t>
            </a:r>
            <a:r>
              <a:rPr lang="ru-RU" sz="2000" dirty="0" err="1" smtClean="0"/>
              <a:t>полиэтнического</a:t>
            </a:r>
            <a:r>
              <a:rPr lang="ru-RU" sz="2000" dirty="0" smtClean="0"/>
              <a:t> государства, вхождение страны к 2050 году в тридцатку самых развитых государств мира. В </a:t>
            </a:r>
            <a:r>
              <a:rPr lang="ru-RU" sz="2000" dirty="0" err="1" smtClean="0"/>
              <a:t>глобализирующемся</a:t>
            </a:r>
            <a:r>
              <a:rPr lang="ru-RU" sz="2000" dirty="0" smtClean="0"/>
              <a:t> (меняющемся) мире национальная идея особенно необходима, так как именно она способна консолидировать этносы, страну. </a:t>
            </a:r>
            <a:endParaRPr lang="ru-RU" sz="2000" dirty="0"/>
          </a:p>
        </p:txBody>
      </p:sp>
      <p:pic>
        <p:nvPicPr>
          <p:cNvPr id="5" name="Рисунок 4" descr="27325b028d6e523402501b797afb41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571480"/>
            <a:ext cx="5000660" cy="32332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28575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новых политических условиях важным документом стала «Доктрина национального единства Казахстана», принятая в 2010 году. Принципы национального единства, выдвинутые в Доктрине, также легли в основу формирования национальной идеи нашего государства. Эти принципы: </a:t>
            </a:r>
            <a:br>
              <a:rPr lang="ru-RU" sz="2000" dirty="0" smtClean="0"/>
            </a:br>
            <a:r>
              <a:rPr lang="ru-RU" sz="2000" dirty="0" smtClean="0"/>
              <a:t>«Одна страна - одна судьба»; </a:t>
            </a:r>
            <a:br>
              <a:rPr lang="ru-RU" sz="2000" dirty="0" smtClean="0"/>
            </a:br>
            <a:r>
              <a:rPr lang="ru-RU" sz="2000" dirty="0" smtClean="0"/>
              <a:t>«Разное происхождение - равные возможности»; </a:t>
            </a:r>
            <a:br>
              <a:rPr lang="ru-RU" sz="2000" dirty="0" smtClean="0"/>
            </a:br>
            <a:r>
              <a:rPr lang="ru-RU" sz="2000" dirty="0" smtClean="0"/>
              <a:t>«Развитие национального духа». </a:t>
            </a:r>
            <a:endParaRPr lang="ru-RU" sz="2000" dirty="0"/>
          </a:p>
        </p:txBody>
      </p:sp>
      <p:pic>
        <p:nvPicPr>
          <p:cNvPr id="5" name="Рисунок 4" descr="f90bb04ae580df58de2d25870d15de44-sl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429000"/>
            <a:ext cx="7715304" cy="3248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572560" cy="5788742"/>
          </a:xfrm>
        </p:spPr>
        <p:txBody>
          <a:bodyPr/>
          <a:lstStyle/>
          <a:p>
            <a:r>
              <a:rPr lang="ru-RU" sz="2400" dirty="0" smtClean="0"/>
              <a:t>Единая цель – это укрепление  </a:t>
            </a:r>
            <a:r>
              <a:rPr lang="ru-RU" sz="2400" dirty="0" err="1" smtClean="0"/>
              <a:t>Мәңгілік </a:t>
            </a:r>
            <a:r>
              <a:rPr lang="ru-RU" sz="2400" dirty="0" smtClean="0"/>
              <a:t>Ел, укрепление независимости нашей Родины – Казахстана!</a:t>
            </a:r>
          </a:p>
          <a:p>
            <a:r>
              <a:rPr lang="ru-RU" sz="2400" dirty="0" smtClean="0"/>
              <a:t>Единые интересы – это наши общие ценности, стремление жить в свободной и процветающей стране!</a:t>
            </a:r>
          </a:p>
          <a:p>
            <a:r>
              <a:rPr lang="ru-RU" sz="2400" dirty="0" smtClean="0"/>
              <a:t>Единое будущее – это расцвет «</a:t>
            </a:r>
            <a:r>
              <a:rPr lang="ru-RU" sz="2400" dirty="0" err="1" smtClean="0"/>
              <a:t>Мәңгілік </a:t>
            </a:r>
            <a:r>
              <a:rPr lang="ru-RU" sz="2400" dirty="0" smtClean="0"/>
              <a:t>Ел», нашего общего дома – Республики Казахстан. </a:t>
            </a:r>
          </a:p>
          <a:p>
            <a:endParaRPr lang="ru-RU" dirty="0" smtClean="0"/>
          </a:p>
        </p:txBody>
      </p:sp>
      <p:pic>
        <p:nvPicPr>
          <p:cNvPr id="5" name="Рисунок 4" descr="ef60364f224305d0b9f19741ec3fdf58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717032"/>
            <a:ext cx="6072230" cy="3108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8858248" cy="561099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Переход страны к гражданскому состоянию общества, формирование в Казахстане единого народа становится ядром национальной идеи. </a:t>
            </a:r>
            <a:br>
              <a:rPr lang="ru-RU" sz="2000" dirty="0" smtClean="0"/>
            </a:br>
            <a:r>
              <a:rPr lang="ru-RU" sz="2000" dirty="0" smtClean="0"/>
              <a:t>Об этом очень хорошо сказал сам Президент в своем Послании: «Мы, </a:t>
            </a:r>
            <a:r>
              <a:rPr lang="ru-RU" sz="2000" dirty="0" err="1" smtClean="0"/>
              <a:t>казахстанцы</a:t>
            </a:r>
            <a:r>
              <a:rPr lang="ru-RU" sz="2000" dirty="0" smtClean="0"/>
              <a:t>, единый народ! И общая для нас судьба - это наш </a:t>
            </a:r>
            <a:r>
              <a:rPr lang="ru-RU" sz="2000" dirty="0" err="1" smtClean="0"/>
              <a:t>Мәңгілік </a:t>
            </a:r>
            <a:r>
              <a:rPr lang="ru-RU" sz="2000" dirty="0" smtClean="0"/>
              <a:t>Ел, наш достойный и великий Казахстан! </a:t>
            </a:r>
            <a:r>
              <a:rPr lang="ru-RU" sz="2000" dirty="0" err="1" smtClean="0"/>
              <a:t>«Мәңгілік </a:t>
            </a:r>
            <a:r>
              <a:rPr lang="ru-RU" sz="2000" dirty="0" smtClean="0"/>
              <a:t>Ел» - это национальная идея нашего </a:t>
            </a:r>
            <a:r>
              <a:rPr lang="ru-RU" sz="2000" dirty="0" err="1" smtClean="0"/>
              <a:t>общеказахстанского</a:t>
            </a:r>
            <a:r>
              <a:rPr lang="ru-RU" sz="2000" dirty="0" smtClean="0"/>
              <a:t> дома, мечта наших предков</a:t>
            </a:r>
            <a:r>
              <a:rPr lang="ru-RU" dirty="0" smtClean="0"/>
              <a:t>. </a:t>
            </a:r>
            <a:endParaRPr lang="ru-RU" dirty="0"/>
          </a:p>
        </p:txBody>
      </p:sp>
      <p:pic>
        <p:nvPicPr>
          <p:cNvPr id="4" name="Рисунок 3" descr="84c38df901a60cb3bddbd480e9f5a3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068960"/>
            <a:ext cx="6429452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07223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Семь </a:t>
            </a:r>
            <a:r>
              <a:rPr lang="ru-RU" b="1" dirty="0" smtClean="0"/>
              <a:t>незыблемых основ </a:t>
            </a:r>
            <a:r>
              <a:rPr lang="ru-RU" b="1" dirty="0" err="1" smtClean="0"/>
              <a:t>Мәңгілік</a:t>
            </a:r>
            <a:r>
              <a:rPr lang="ru-RU" b="1" dirty="0" smtClean="0"/>
              <a:t> Ел: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Мәңгілік</a:t>
            </a:r>
            <a:r>
              <a:rPr lang="ru-RU" b="1" dirty="0" smtClean="0"/>
              <a:t> Ел – это Независимость и Астана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Мы будем верны великой исторической миссии укрепления Независимости.</a:t>
            </a:r>
            <a:br>
              <a:rPr lang="ru-RU" dirty="0" smtClean="0"/>
            </a:br>
            <a:r>
              <a:rPr lang="ru-RU" dirty="0" smtClean="0"/>
              <a:t>Мы будем всегда гордиться Астаной как ярким символом расцвета и силы нашего народа.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 Общенациональное единство, мир и согласие.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нас одна Родина – Независимый Казахстан, у нас Одна страна – Одна судьба.</a:t>
            </a:r>
            <a:br>
              <a:rPr lang="ru-RU" dirty="0" smtClean="0"/>
            </a:br>
            <a:r>
              <a:rPr lang="ru-RU" dirty="0" smtClean="0"/>
              <a:t>Народ, который верен великому делу мира и согласия, будет существовать тысячелетиями.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 Светское Государство и Высокая Духовность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Единство гражданских и духовных ценностей позволило нам найти свой собственный путь и гордо заявить о себе всему миру.</a:t>
            </a:r>
            <a:br>
              <a:rPr lang="ru-RU" dirty="0" smtClean="0"/>
            </a:br>
            <a:r>
              <a:rPr lang="ru-RU" dirty="0" smtClean="0"/>
              <a:t>Мы и дальше будем всемерно развивать глобальный диалог религий и цивилизаций, определяющих уникальный духовный облик нашей страны.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 устойчивый экономический рост на основе инноваций.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Мы будем развивать индустриальную и инновационную мощь государства, бережно относиться к природным ресурсам и окружающей среде, утверждать в обществе культ учености и образования как интеллектуального фундамента нации.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572164"/>
          </a:xfrm>
        </p:spPr>
        <p:txBody>
          <a:bodyPr>
            <a:noAutofit/>
          </a:bodyPr>
          <a:lstStyle/>
          <a:p>
            <a:r>
              <a:rPr lang="ru-RU" sz="1400" b="1" dirty="0" err="1" smtClean="0"/>
              <a:t>Мәңгілік </a:t>
            </a:r>
            <a:r>
              <a:rPr lang="ru-RU" sz="1400" b="1" dirty="0" smtClean="0"/>
              <a:t>Ел – это Общество Всеобщего Труда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Все достижения и успехи страны – результат каждодневного, кропотливого труда всех </a:t>
            </a:r>
            <a:r>
              <a:rPr lang="ru-RU" sz="1400" dirty="0" err="1" smtClean="0"/>
              <a:t>казахстанцев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Мы будем укреплять наши ценности трудолюбия и ответственности, уважения к Человеку Труда, создавая условия для реализации созидательного потенциала каждого гражданина страны. 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err="1" smtClean="0"/>
              <a:t>Мәңгілік </a:t>
            </a:r>
            <a:r>
              <a:rPr lang="ru-RU" sz="1400" b="1" dirty="0" smtClean="0"/>
              <a:t>Ел – это общность Истории, Культуры и Языка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Мы будем бережно относиться к нашему общему историческому наследию.</a:t>
            </a:r>
            <a:br>
              <a:rPr lang="ru-RU" sz="1400" dirty="0" smtClean="0"/>
            </a:br>
            <a:r>
              <a:rPr lang="ru-RU" sz="1400" dirty="0" smtClean="0"/>
              <a:t>Мы будем преумножать культурное многообразие народа Казахстана.</a:t>
            </a:r>
            <a:br>
              <a:rPr lang="ru-RU" sz="1400" dirty="0" smtClean="0"/>
            </a:br>
            <a:r>
              <a:rPr lang="ru-RU" sz="1400" dirty="0" smtClean="0"/>
              <a:t>Мы будем следовать принципу развития государственного языка как основы консолидации общества, </a:t>
            </a:r>
            <a:r>
              <a:rPr lang="ru-RU" sz="1400" dirty="0" err="1" smtClean="0"/>
              <a:t>трехъязычия</a:t>
            </a:r>
            <a:r>
              <a:rPr lang="ru-RU" sz="1400" dirty="0" smtClean="0"/>
              <a:t> как главного условия конкурентоспособности нации.</a:t>
            </a:r>
            <a:br>
              <a:rPr lang="ru-RU" sz="1400" dirty="0" smtClean="0"/>
            </a:br>
            <a:r>
              <a:rPr lang="ru-RU" sz="1400" dirty="0" smtClean="0"/>
              <a:t>Мы – Большая Страна – Большая Семья.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err="1" smtClean="0"/>
              <a:t>Мәңгілік </a:t>
            </a:r>
            <a:r>
              <a:rPr lang="ru-RU" sz="1400" b="1" dirty="0" smtClean="0"/>
              <a:t>Ел – это Национальная безопасность и глобальное участие Казахстана в решении общемировых и региональных проблем.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Мы должны защищать свои достижения.</a:t>
            </a:r>
            <a:br>
              <a:rPr lang="ru-RU" sz="1400" dirty="0" smtClean="0"/>
            </a:br>
            <a:r>
              <a:rPr lang="ru-RU" sz="1400" dirty="0" smtClean="0"/>
              <a:t>Укрепление национальной безопасности является священным долгом каждого гражданина, патриота своей страны.</a:t>
            </a:r>
            <a:br>
              <a:rPr lang="ru-RU" sz="1400" dirty="0" smtClean="0"/>
            </a:br>
            <a:r>
              <a:rPr lang="ru-RU" sz="1400" dirty="0" smtClean="0"/>
              <a:t>Мы будем укреплять признанный авторитет страны на международной арене, продвигая идеи мира и согласия.</a:t>
            </a:r>
            <a:br>
              <a:rPr lang="ru-RU" sz="1400" dirty="0" smtClean="0"/>
            </a:br>
            <a:r>
              <a:rPr lang="ru-RU" sz="1400" dirty="0" smtClean="0"/>
              <a:t>Мы будем следовать священным ценностям </a:t>
            </a:r>
            <a:r>
              <a:rPr lang="ru-RU" sz="1400" dirty="0" err="1" smtClean="0"/>
              <a:t>Мәңгілік </a:t>
            </a:r>
            <a:r>
              <a:rPr lang="ru-RU" sz="1400" dirty="0" smtClean="0"/>
              <a:t>Ел.</a:t>
            </a:r>
            <a:br>
              <a:rPr lang="ru-RU" sz="1400" dirty="0" smtClean="0"/>
            </a:br>
            <a:r>
              <a:rPr lang="ru-RU" sz="1400" dirty="0" smtClean="0"/>
              <a:t>Мы будем гордо нести небесный стяг нашей Родины, поднимать его на новых вершинах достижений нашей страны.</a:t>
            </a:r>
            <a:br>
              <a:rPr lang="ru-RU" sz="1400" dirty="0" smtClean="0"/>
            </a:br>
            <a:r>
              <a:rPr lang="ru-RU" sz="1400" dirty="0" smtClean="0"/>
              <a:t>Это наш осознанный выбор во имя будущих поколений, благополучия и процветания народа Казахстана!</a:t>
            </a:r>
            <a:endParaRPr lang="ru-RU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/>
          </a:bodyPr>
          <a:lstStyle/>
          <a:p>
            <a:r>
              <a:rPr lang="ru-RU" sz="2000" b="1" dirty="0" err="1" smtClean="0"/>
              <a:t>Мәңгілік</a:t>
            </a:r>
            <a:r>
              <a:rPr lang="ru-RU" sz="2000" b="1" dirty="0" smtClean="0"/>
              <a:t> </a:t>
            </a:r>
            <a:r>
              <a:rPr lang="ru-RU" sz="2000" b="1" dirty="0" smtClean="0"/>
              <a:t>Ел</a:t>
            </a:r>
            <a:r>
              <a:rPr lang="ru-RU" sz="2000" b="1" dirty="0" smtClean="0"/>
              <a:t>! – </a:t>
            </a:r>
            <a:r>
              <a:rPr lang="ru-RU" sz="2000" dirty="0" smtClean="0"/>
              <a:t>идея сильной единой нации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err="1" smtClean="0"/>
              <a:t>Ұлы</a:t>
            </a:r>
            <a:r>
              <a:rPr lang="ru-RU" sz="2000" b="1" dirty="0" smtClean="0"/>
              <a:t> </a:t>
            </a:r>
            <a:r>
              <a:rPr lang="ru-RU" sz="2000" b="1" dirty="0" smtClean="0"/>
              <a:t>Дала </a:t>
            </a:r>
            <a:r>
              <a:rPr lang="ru-RU" sz="2000" b="1" dirty="0" err="1" smtClean="0"/>
              <a:t>Елі</a:t>
            </a:r>
            <a:r>
              <a:rPr lang="ru-RU" sz="2000" dirty="0" smtClean="0"/>
              <a:t>! – идея священной земли Казахстана</a:t>
            </a:r>
            <a:endParaRPr lang="ru-RU" sz="2000" dirty="0"/>
          </a:p>
        </p:txBody>
      </p:sp>
      <p:pic>
        <p:nvPicPr>
          <p:cNvPr id="6" name="Рисунок 5" descr="8d967de4fb0deac392e6fc1838a87d15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928802"/>
            <a:ext cx="6572296" cy="4497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</a:t>
            </a:r>
            <a:r>
              <a:rPr lang="en-US" dirty="0" smtClean="0">
                <a:hlinkClick r:id="rId2"/>
              </a:rPr>
              <a:t>http://www.kazpravda.kz</a:t>
            </a:r>
            <a:endParaRPr lang="ru-RU" dirty="0" smtClean="0"/>
          </a:p>
          <a:p>
            <a:r>
              <a:rPr lang="ru-RU" dirty="0" smtClean="0"/>
              <a:t>2)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http://tak-to-ent.net</a:t>
            </a:r>
            <a:endParaRPr lang="ru-RU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59</TotalTime>
  <Words>254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Georgia</vt:lpstr>
      <vt:lpstr>Trebuchet MS</vt:lpstr>
      <vt:lpstr>Wingdings 2</vt:lpstr>
      <vt:lpstr>Городская</vt:lpstr>
      <vt:lpstr> Содержание и основные ценности «Мәнгілік ел»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StartSoft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Содержание и основные ценности «Мәнгілік ел»</dc:title>
  <dc:creator>Admin</dc:creator>
  <cp:lastModifiedBy>Бахытгуль</cp:lastModifiedBy>
  <cp:revision>8</cp:revision>
  <dcterms:created xsi:type="dcterms:W3CDTF">2017-12-06T16:09:19Z</dcterms:created>
  <dcterms:modified xsi:type="dcterms:W3CDTF">2020-01-10T13:14:03Z</dcterms:modified>
</cp:coreProperties>
</file>